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Relationship Id="rId7" Type="http://schemas.openxmlformats.org/officeDocument/2006/relationships/image" Target="../media/image11.jpg"/><Relationship Id="rId8" Type="http://schemas.openxmlformats.org/officeDocument/2006/relationships/image" Target="../media/image12.jpg"/><Relationship Id="rId9" Type="http://schemas.openxmlformats.org/officeDocument/2006/relationships/image" Target="../media/image1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Relationship Id="rId7" Type="http://schemas.openxmlformats.org/officeDocument/2006/relationships/image" Target="../media/image19.jpg"/><Relationship Id="rId8" Type="http://schemas.openxmlformats.org/officeDocument/2006/relationships/image" Target="../media/image20.jpg"/><Relationship Id="rId9" Type="http://schemas.openxmlformats.org/officeDocument/2006/relationships/image" Target="../media/image2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Relationship Id="rId8" Type="http://schemas.openxmlformats.org/officeDocument/2006/relationships/image" Target="../media/image28.jpg"/><Relationship Id="rId9" Type="http://schemas.openxmlformats.org/officeDocument/2006/relationships/image" Target="../media/image2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D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報價與提案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67665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8CA6B6"/>
                </a:solidFill>
                <a:latin typeface="Noto Sans TC"/>
                <a:ea typeface="Noto Sans TC"/>
              </a:rPr>
              <a:t>特力屋 CLEAN WATER ／ 全戶淨軟水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335024"/>
            <a:ext cx="960120" cy="4572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572768"/>
            <a:ext cx="71323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4600" b="1">
                <a:solidFill>
                  <a:srgbClr val="FFFFFF"/>
                </a:solidFill>
                <a:latin typeface="Noto Sans TC"/>
                <a:ea typeface="Noto Sans TC"/>
              </a:rPr>
              <a:t>水垢不是用刷的，</a:t>
            </a:r>
          </a:p>
          <a:p>
            <a:pPr algn="l">
              <a:lnSpc>
                <a:spcPct val="118000"/>
              </a:lnSpc>
            </a:pPr>
            <a:r>
              <a:rPr sz="4600" b="1">
                <a:solidFill>
                  <a:srgbClr val="FFFFFF"/>
                </a:solidFill>
                <a:latin typeface="Noto Sans TC"/>
                <a:ea typeface="Noto Sans TC"/>
              </a:rPr>
              <a:t>是用擋的。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216" y="3438144"/>
            <a:ext cx="67665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8CA6B6"/>
                </a:solidFill>
                <a:latin typeface="Noto Sans TC"/>
                <a:ea typeface="Noto Sans TC"/>
              </a:rPr>
              <a:t>三支短影音 ／ 各 30 秒 ／ 分鏡與 styleframe 已完成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950208"/>
            <a:ext cx="6629400" cy="10972"/>
          </a:xfrm>
          <a:prstGeom prst="rect">
            <a:avLst/>
          </a:prstGeom>
          <a:solidFill>
            <a:srgbClr val="2748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4078224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EC6C00"/>
                </a:solidFill>
                <a:latin typeface="Avenir Next Condensed"/>
                <a:ea typeface="Avenir Next Condensed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4059936"/>
            <a:ext cx="3931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FFFFFF"/>
                </a:solidFill>
                <a:latin typeface="Noto Sans TC"/>
                <a:ea typeface="Noto Sans TC"/>
              </a:rPr>
              <a:t>往回看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4087368"/>
            <a:ext cx="2103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寫實微距 × 剖面圖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608576"/>
            <a:ext cx="6629400" cy="10972"/>
          </a:xfrm>
          <a:prstGeom prst="rect">
            <a:avLst/>
          </a:prstGeom>
          <a:solidFill>
            <a:srgbClr val="2748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736592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EC6C00"/>
                </a:solidFill>
                <a:latin typeface="Avenir Next Condensed"/>
                <a:ea typeface="Avenir Next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718304"/>
            <a:ext cx="3931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FFFFFF"/>
                </a:solidFill>
                <a:latin typeface="Noto Sans TC"/>
                <a:ea typeface="Noto Sans TC"/>
              </a:rPr>
              <a:t>彰化的水，是基隆的五倍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4745736"/>
            <a:ext cx="2103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等角紙板地形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5266944"/>
            <a:ext cx="6629400" cy="10972"/>
          </a:xfrm>
          <a:prstGeom prst="rect">
            <a:avLst/>
          </a:prstGeom>
          <a:solidFill>
            <a:srgbClr val="2748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5394959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EC6C00"/>
                </a:solidFill>
                <a:latin typeface="Avenir Next Condensed"/>
                <a:ea typeface="Avenir Next Condensed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376672"/>
            <a:ext cx="3931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FFFFFF"/>
                </a:solidFill>
                <a:latin typeface="Noto Sans TC"/>
                <a:ea typeface="Noto Sans TC"/>
              </a:rPr>
              <a:t>媽，不用再去加水站了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5404104"/>
            <a:ext cx="2103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黏土定格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925312"/>
            <a:ext cx="6629400" cy="10972"/>
          </a:xfrm>
          <a:prstGeom prst="rect">
            <a:avLst/>
          </a:prstGeom>
          <a:solidFill>
            <a:srgbClr val="2748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6181344"/>
            <a:ext cx="67665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CA6B6"/>
                </a:solidFill>
                <a:latin typeface="Noto Sans TC"/>
                <a:ea typeface="Noto Sans TC"/>
              </a:rPr>
              <a:t>Accucrazy × The Pocket Company　｜　2026.11　｜　報價與提案 v3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BRIEF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水管髒、含氯、水垢，三個訴求一次講完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2026.10 來件：產品教育訓練簡報、輿情資料、消費者困境整理、五支既有影片素材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874519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984248"/>
            <a:ext cx="5349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EC6C00"/>
                </a:solidFill>
                <a:latin typeface="Noto Sans TC"/>
                <a:ea typeface="Noto Sans TC"/>
              </a:rPr>
              <a:t>BRIEF 重點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4871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26883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訴求：水管髒、含氯、水垢，三個都要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4015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36027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風格：動畫或 AI 生成都可以，不設限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3159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45171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畫面：水管髒要貼近實境，不要動畫畫風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3368" y="1874519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1984248"/>
            <a:ext cx="5349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EC6C00"/>
                </a:solidFill>
                <a:latin typeface="Noto Sans TC"/>
                <a:ea typeface="Noto Sans TC"/>
              </a:rPr>
              <a:t>待確認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73368" y="24871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3368" y="26883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投放：版位、秒數、比例版本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73368" y="34015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73368" y="36027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商品：各賣一台，還是三支都賣整組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73368" y="4315968"/>
            <a:ext cx="534924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73368" y="4517136"/>
            <a:ext cx="53492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0">
                <a:solidFill>
                  <a:srgbClr val="0B1D2A"/>
                </a:solidFill>
                <a:latin typeface="Noto Sans TC"/>
                <a:ea typeface="Noto Sans TC"/>
              </a:rPr>
              <a:t>口徑：哪些數字可以上字卡、誰核可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報價以每支 30 秒、每支一個主版比例、一支片對一台商品計。任何一項調整，報價都還對得上。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商品與策略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主打軟水機，三支片把整條線講完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四台商品各自對一個訴求。價格引自〈特力屋獨規商品 全戶淨水教育訓練〉簡報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719072"/>
            <a:ext cx="2537460" cy="18745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19072"/>
            <a:ext cx="2537460" cy="54864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883664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8F857C"/>
                </a:solidFill>
                <a:latin typeface="Noto Sans TC"/>
                <a:ea typeface="Noto Sans TC"/>
              </a:rPr>
              <a:t>水管髒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" y="2212848"/>
            <a:ext cx="21717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全戶反洗過濾器</a:t>
            </a:r>
          </a:p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＋前置過濾器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889504"/>
            <a:ext cx="21717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0B1D2A"/>
                </a:solidFill>
                <a:latin typeface="Avenir Next Condensed"/>
                <a:ea typeface="Avenir Next Condensed"/>
              </a:rPr>
              <a:t>$13,600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3273552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MG-01 第一、二道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06140" y="1719072"/>
            <a:ext cx="2537460" cy="18745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6140" y="1719072"/>
            <a:ext cx="2537460" cy="54864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25596" y="1883664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8F857C"/>
                </a:solidFill>
                <a:latin typeface="Noto Sans TC"/>
                <a:ea typeface="Noto Sans TC"/>
              </a:rPr>
              <a:t>含氯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25596" y="2212848"/>
            <a:ext cx="21717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全戶不鏽鋼</a:t>
            </a:r>
          </a:p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除氯淨水器 1μm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7308" y="2889504"/>
            <a:ext cx="21717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0B1D2A"/>
                </a:solidFill>
                <a:latin typeface="Avenir Next Condensed"/>
                <a:ea typeface="Avenir Next Condensed"/>
              </a:rPr>
              <a:t>$22,900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5596" y="3273552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MG-01 第四道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5352" y="1719072"/>
            <a:ext cx="2537460" cy="18745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45352" y="1719072"/>
            <a:ext cx="2537460" cy="5486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64808" y="1883664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EC6C00"/>
                </a:solidFill>
                <a:latin typeface="Noto Sans TC"/>
                <a:ea typeface="Noto Sans TC"/>
              </a:rPr>
              <a:t>水垢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212848"/>
            <a:ext cx="21717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全戶智能軟水機</a:t>
            </a:r>
          </a:p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2T ／ 3T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889504"/>
            <a:ext cx="21717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0B1D2A"/>
                </a:solidFill>
                <a:latin typeface="Avenir Next Condensed"/>
                <a:ea typeface="Avenir Next Condensed"/>
              </a:rPr>
              <a:t>$55,900 / $59,900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64808" y="3273552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MG-02 主打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84563" y="1719072"/>
            <a:ext cx="2537460" cy="18745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84563" y="1719072"/>
            <a:ext cx="2537460" cy="5486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04019" y="1883664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EC6C00"/>
                </a:solidFill>
                <a:latin typeface="Noto Sans TC"/>
                <a:ea typeface="Noto Sans TC"/>
              </a:rPr>
              <a:t>整組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04019" y="2212848"/>
            <a:ext cx="21717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反洗＋大胖</a:t>
            </a:r>
          </a:p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D2A"/>
                </a:solidFill>
                <a:latin typeface="Noto Sans TC"/>
                <a:ea typeface="Noto Sans TC"/>
              </a:rPr>
              <a:t>＋軟水＋除氯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85732" y="2889504"/>
            <a:ext cx="21717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0B1D2A"/>
                </a:solidFill>
                <a:latin typeface="Avenir Next Condensed"/>
                <a:ea typeface="Avenir Next Condensed"/>
              </a:rPr>
              <a:t>$88,800 / $92,800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04019" y="3273552"/>
            <a:ext cx="21717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MG-01 結尾、MG-03 形象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3767328"/>
            <a:ext cx="11055096" cy="1828800"/>
          </a:xfrm>
          <a:prstGeom prst="rect">
            <a:avLst/>
          </a:prstGeom>
          <a:solidFill>
            <a:srgbClr val="0B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2688" y="3950208"/>
            <a:ext cx="10241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策略目標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42519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FFFFFF"/>
                </a:solidFill>
                <a:latin typeface="Noto Sans TC"/>
                <a:ea typeface="Noto Sans TC"/>
              </a:rPr>
              <a:t>不是賣掉一台，是讓人願意先約丈量。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" y="4736592"/>
            <a:ext cx="3246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Noto Sans TC"/>
                <a:ea typeface="Noto Sans TC"/>
              </a:rPr>
              <a:t>不走恐嚇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2688" y="4992624"/>
            <a:ext cx="3246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既有五支已經把「水很髒」講完了。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再講一次，只是變成另一家區域淨水行。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71416" y="4736592"/>
            <a:ext cx="3246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Noto Sans TC"/>
                <a:ea typeface="Noto Sans TC"/>
              </a:rPr>
              <a:t>問題端寫實，解方端乾淨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71416" y="4992624"/>
            <a:ext cx="3246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髒用質感讓人有感，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四道關卡回到乾淨的資訊圖層。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10144" y="4736592"/>
            <a:ext cx="3246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Noto Sans TC"/>
                <a:ea typeface="Noto Sans TC"/>
              </a:rPr>
              <a:t>一支扛一件事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10144" y="4992624"/>
            <a:ext cx="3246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三支合起來才是一整條線——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8CA6B6"/>
                </a:solidFill>
                <a:latin typeface="Noto Sans TC"/>
                <a:ea typeface="Noto Sans TC"/>
              </a:rPr>
              <a:t>別人賣一台設備，特力屋賣整條線。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5742432"/>
            <a:ext cx="1105509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1D2A"/>
                </a:solidFill>
                <a:latin typeface="Noto Sans TC"/>
                <a:ea typeface="Noto Sans TC"/>
              </a:rPr>
              <a:t>MG-01 講怎麼擋　｜　MG-02 講你家的水有多硬　｜　MG-03 講擋完之後，日子怎麼過</a:t>
            </a:r>
          </a:p>
        </p:txBody>
      </p:sp>
      <p:sp>
        <p:nvSpPr>
          <p:cNvPr id="40" name="Rectangle 39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貴司簡報 Q2 載明軟水機不具除菌與過濾功能。四台的功能不同，混著講會有客訴風險。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INSIGHT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三千多篇裡，沒有一則在問「怎麼不要長」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Pandora 社群聆聽 ／ 7 組查詢 3,300 篇 ／ Threads・Dcard・PTT・FB・IG ／ 2026.10.27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3440887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1975104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Threads ／ 2026-05-07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249424"/>
            <a:ext cx="2819095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1D2A"/>
                </a:solidFill>
                <a:latin typeface="Noto Sans TC"/>
                <a:ea typeface="Noto Sans TC"/>
              </a:rPr>
              <a:t>@jingru._.0608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2651760"/>
            <a:ext cx="2819095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「明明家裡轉開就有自來水，她還是每天堅持要騎車去搬那幾大桶水，說什麼家裡的煮完水垢多、對身體不好。」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4114800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C6C00"/>
                </a:solidFill>
                <a:latin typeface="Noto Sans TC"/>
                <a:ea typeface="Noto Sans TC"/>
              </a:rPr>
              <a:t>581 讚 ／ 266 則留言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4389120"/>
            <a:ext cx="2819095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Noto Sans TC"/>
                <a:ea typeface="Noto Sans TC"/>
              </a:rPr>
              <a:t>threads.com/@jingru._.0608/post/DYBZLOTE0c0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4882896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4992624"/>
            <a:ext cx="3440887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我們的解法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266944"/>
            <a:ext cx="3440887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一個月一包鹽錠，取代每天兩桶水。</a:t>
            </a:r>
          </a:p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耗材門市就買得到。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3575" y="1783080"/>
            <a:ext cx="3440887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84471" y="1975104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Threads ／ 2026-06-10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84471" y="2249424"/>
            <a:ext cx="2819095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1D2A"/>
                </a:solidFill>
                <a:latin typeface="Noto Sans TC"/>
                <a:ea typeface="Noto Sans TC"/>
              </a:rPr>
              <a:t>@wuchami_tw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84471" y="2651760"/>
            <a:ext cx="2819095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「台南水質是硬水，很常會有水垢問題。最近知道有『全戶淨軟水設備』，有沒有人可以分享裝完之後的感覺🥹」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4471" y="4114800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C6C00"/>
                </a:solidFill>
                <a:latin typeface="Noto Sans TC"/>
                <a:ea typeface="Noto Sans TC"/>
              </a:rPr>
              <a:t>211 讚 ／ 84 則留言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4471" y="4389120"/>
            <a:ext cx="2819095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Noto Sans TC"/>
                <a:ea typeface="Noto Sans TC"/>
              </a:rPr>
              <a:t>Pandora 2025-10–2026-10 ／ 南部硬水相關 212 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73575" y="4882896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73575" y="4992624"/>
            <a:ext cx="3440887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我們的解法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3575" y="5266944"/>
            <a:ext cx="3440887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先查你家的水有多硬——</a:t>
            </a:r>
          </a:p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彰化 282、基隆 57.3，差五倍。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80222" y="1783080"/>
            <a:ext cx="3440887" cy="29260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91118" y="1975104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Facebook 居家社團 ／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91118" y="2249424"/>
            <a:ext cx="2819095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1D2A"/>
                </a:solidFill>
                <a:latin typeface="Noto Sans TC"/>
                <a:ea typeface="Noto Sans TC"/>
              </a:rPr>
              <a:t>居家清潔求救文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91118" y="2651760"/>
            <a:ext cx="2819095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「請問馬桶內壁兩側一條一條的黃色垂直條紋，目前有用鹽酸清洗洗不掉。」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91118" y="4114800"/>
            <a:ext cx="28190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C6C00"/>
                </a:solidFill>
                <a:latin typeface="Noto Sans TC"/>
                <a:ea typeface="Noto Sans TC"/>
              </a:rPr>
              <a:t>480 讚 ／ 188 則留言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91118" y="4389120"/>
            <a:ext cx="2819095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Noto Sans TC"/>
                <a:ea typeface="Noto Sans TC"/>
              </a:rPr>
              <a:t>同類求救文另有「看得到，清不到」190 讚、「牙膏＋洗碗精」2,177 讚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80222" y="4882896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80222" y="4992624"/>
            <a:ext cx="3440887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我們的解法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80222" y="5266944"/>
            <a:ext cx="3440887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軟水機裝在總水路，</a:t>
            </a:r>
          </a:p>
          <a:p>
            <a:pPr algn="l">
              <a:lnSpc>
                <a:spcPct val="145000"/>
              </a:lnSpc>
            </a:pPr>
            <a:r>
              <a:rPr sz="1250" b="0">
                <a:solidFill>
                  <a:srgbClr val="0B1D2A"/>
                </a:solidFill>
                <a:latin typeface="Noto Sans TC"/>
                <a:ea typeface="Noto Sans TC"/>
              </a:rPr>
              <a:t>鈣鎂離子在進門前就被換掉。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PROPOSITION　水垢不是用刷的，是用擋的。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輿情怎麼變成這三支片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Loop engineering ／ Pandora 負責聽，Banana 負責做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783080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892807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Avenir Next Condensed"/>
                <a:ea typeface="Avenir Next Condensed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176272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聆聽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523744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EC6C00"/>
                </a:solidFill>
                <a:latin typeface="Noto Sans TC"/>
                <a:ea typeface="Noto Sans TC"/>
              </a:rPr>
              <a:t>PANDORA ／ Listen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779776"/>
            <a:ext cx="25374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8F857C"/>
                </a:solidFill>
                <a:latin typeface="Noto Sans TC"/>
                <a:ea typeface="Noto Sans TC"/>
              </a:rPr>
              <a:t>追蹤大家怎麼談這個產品、品牌與競品。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310128"/>
            <a:ext cx="253746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3401568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本案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3639312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0B1D2A"/>
                </a:solidFill>
                <a:latin typeface="Noto Sans TC"/>
                <a:ea typeface="Noto Sans TC"/>
              </a:rPr>
              <a:t>7 組查詢、3,300 篇台灣社群貼文，濾掉業者帳號。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06140" y="1783080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06140" y="1892807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Avenir Next Condensed"/>
                <a:ea typeface="Avenir Next Condensed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6140" y="2176272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解讀文化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6140" y="2523744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EC6C00"/>
                </a:solidFill>
                <a:latin typeface="Noto Sans TC"/>
                <a:ea typeface="Noto Sans TC"/>
              </a:rPr>
              <a:t>PANDORA ／ Decode culture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6140" y="2779776"/>
            <a:ext cx="25374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8F857C"/>
                </a:solidFill>
                <a:latin typeface="Noto Sans TC"/>
                <a:ea typeface="Noto Sans TC"/>
              </a:rPr>
              <a:t>把社群訊號接回台灣的生活與文化。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06140" y="3310128"/>
            <a:ext cx="253746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06140" y="3401568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本案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06140" y="3639312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0B1D2A"/>
                </a:solidFill>
                <a:latin typeface="Noto Sans TC"/>
                <a:ea typeface="Noto Sans TC"/>
              </a:rPr>
              <a:t>加水站的長輩、南部硬水共識、水垢只有事後清潔。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45352" y="1783080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45352" y="1892807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Avenir Next Condensed"/>
                <a:ea typeface="Avenir Next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5352" y="2176272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執導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45352" y="2523744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EC6C00"/>
                </a:solidFill>
                <a:latin typeface="Noto Sans TC"/>
                <a:ea typeface="Noto Sans TC"/>
              </a:rPr>
              <a:t>BANANA ／ Direct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5352" y="2779776"/>
            <a:ext cx="25374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8F857C"/>
                </a:solidFill>
                <a:latin typeface="Noto Sans TC"/>
                <a:ea typeface="Noto Sans TC"/>
              </a:rPr>
              <a:t>腳本、分鏡、animatic、生成、聲音與 QA。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45352" y="3310128"/>
            <a:ext cx="253746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45352" y="3401568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本案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5352" y="3639312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0B1D2A"/>
                </a:solidFill>
                <a:latin typeface="Noto Sans TC"/>
                <a:ea typeface="Noto Sans TC"/>
              </a:rPr>
              <a:t>一句 Proposition 長出三支片，19 格分鏡已出圖。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84563" y="1783080"/>
            <a:ext cx="457200" cy="36576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84563" y="1892807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EC6C00"/>
                </a:solidFill>
                <a:latin typeface="Avenir Next Condensed"/>
                <a:ea typeface="Avenir Next Condensed"/>
              </a:rPr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84563" y="2176272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學起來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84563" y="2523744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EC6C00"/>
                </a:solidFill>
                <a:latin typeface="Noto Sans TC"/>
                <a:ea typeface="Noto Sans TC"/>
              </a:rPr>
              <a:t>THE LOOP ／ Learn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84563" y="2779776"/>
            <a:ext cx="25374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8F857C"/>
                </a:solidFill>
                <a:latin typeface="Noto Sans TC"/>
                <a:ea typeface="Noto Sans TC"/>
              </a:rPr>
              <a:t>每個訊號與客戶意見都寫成規則。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084563" y="3310128"/>
            <a:ext cx="2537460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084563" y="3401568"/>
            <a:ext cx="25374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EC6C00"/>
                </a:solidFill>
                <a:latin typeface="Noto Sans TC"/>
                <a:ea typeface="Noto Sans TC"/>
              </a:rPr>
              <a:t>本案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84563" y="3639312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0B1D2A"/>
                </a:solidFill>
                <a:latin typeface="Noto Sans TC"/>
                <a:ea typeface="Noto Sans TC"/>
              </a:rPr>
              <a:t>不走恐嚇、不暗示可生飲、不指名競品，已經是規則。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4297680"/>
            <a:ext cx="11055096" cy="1755648"/>
          </a:xfrm>
          <a:prstGeom prst="rect">
            <a:avLst/>
          </a:prstGeom>
          <a:solidFill>
            <a:srgbClr val="0B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2688" y="4498848"/>
            <a:ext cx="10241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LOOP ENGINEERING ／ 迴圈工法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809744"/>
            <a:ext cx="103327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700" b="1">
                <a:solidFill>
                  <a:srgbClr val="FFFFFF"/>
                </a:solidFill>
                <a:latin typeface="Noto Sans TC"/>
                <a:ea typeface="Noto Sans TC"/>
              </a:rPr>
              <a:t>每跑一輪，下一支就更準。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" y="5376672"/>
            <a:ext cx="10241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8CA6B6"/>
                </a:solidFill>
                <a:latin typeface="Noto Sans TC"/>
                <a:ea typeface="Noto Sans TC"/>
              </a:rPr>
              <a:t>E.LIFE 那案聽了 4,482 篇貼文、整理出 12 個在地文化主題，每支片從 v1 跑到 v11。規則是累積的，第二支不會從零開始。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這也是批量單價能往下走的原因——降的不是品質，是重複的工。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46304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品牌元件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三支片風格不同，但一眼認得出是同一家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這五樣元件三支片都有，從頭到尾不下片</a:t>
            </a:r>
          </a:p>
        </p:txBody>
      </p:sp>
      <p:pic>
        <p:nvPicPr>
          <p:cNvPr id="6" name="Picture 5" descr="bu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783080"/>
            <a:ext cx="2537460" cy="14273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928" y="3338417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1D2A"/>
                </a:solidFill>
                <a:latin typeface="Noto Sans TC"/>
                <a:ea typeface="Noto Sans TC"/>
              </a:rPr>
              <a:t>左上角角標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685889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2026 新版方形 logo，全片不下片，任何一秒截圖都認得出。</a:t>
            </a:r>
          </a:p>
        </p:txBody>
      </p:sp>
      <p:pic>
        <p:nvPicPr>
          <p:cNvPr id="9" name="Picture 8" descr="gu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140" y="1783080"/>
            <a:ext cx="2537460" cy="14273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06140" y="3338417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1D2A"/>
                </a:solidFill>
                <a:latin typeface="Noto Sans TC"/>
                <a:ea typeface="Noto Sans TC"/>
              </a:rPr>
              <a:t>特力屋管家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6140" y="3685889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同一個人三種材質：向量、紙板、黏土，解方時刻都由他出現。</a:t>
            </a:r>
          </a:p>
        </p:txBody>
      </p:sp>
      <p:pic>
        <p:nvPicPr>
          <p:cNvPr id="12" name="Picture 11" descr="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352" y="1783080"/>
            <a:ext cx="2537460" cy="142732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45352" y="3338417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1D2A"/>
                </a:solidFill>
                <a:latin typeface="Noto Sans TC"/>
                <a:ea typeface="Noto Sans TC"/>
              </a:rPr>
              <a:t>下三分之一產品條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5352" y="3685889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橘色直條＋產品全名＋服務承諾，商品那一格掛上去。</a:t>
            </a:r>
          </a:p>
        </p:txBody>
      </p:sp>
      <p:pic>
        <p:nvPicPr>
          <p:cNvPr id="15" name="Picture 14" descr="e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4563" y="1783080"/>
            <a:ext cx="2537460" cy="14273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84563" y="3338417"/>
            <a:ext cx="25374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1D2A"/>
                </a:solidFill>
                <a:latin typeface="Noto Sans TC"/>
                <a:ea typeface="Noto Sans TC"/>
              </a:rPr>
              <a:t>統一尾卡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84563" y="3685889"/>
            <a:ext cx="25374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logo、標語、搜尋框、到府丈量，三支收在同一句。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526280"/>
            <a:ext cx="11055096" cy="1554480"/>
          </a:xfrm>
          <a:prstGeom prst="rect">
            <a:avLst/>
          </a:prstGeom>
          <a:solidFill>
            <a:srgbClr val="0B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" y="4727448"/>
            <a:ext cx="10241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這套元件哪裡來的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038344"/>
            <a:ext cx="10332720" cy="406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1">
                <a:solidFill>
                  <a:srgbClr val="FFFFFF"/>
                </a:solidFill>
                <a:latin typeface="Noto Sans TC"/>
                <a:ea typeface="Noto Sans TC"/>
              </a:rPr>
              <a:t>不是新發明的，是從貴司既有的兩支成片拆出來的。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" y="5572760"/>
            <a:ext cx="10241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8CA6B6"/>
                </a:solidFill>
                <a:latin typeface="Noto Sans TC"/>
                <a:ea typeface="Noto Sans TC"/>
              </a:rPr>
              <a:t>〈特優絲 紗窗管理員〉與〈開窗不用看日子〉已經把這套語言建立起來了。沿用它，這三支就不會看起來像別家做的。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管家是特力屋最強的品牌資產。三支片媒材完全不同，靠他串成一組。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MG—01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6400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D2A"/>
                </a:solidFill>
                <a:latin typeface="Noto Sans TC"/>
                <a:ea typeface="Noto Sans TC"/>
              </a:rPr>
              <a:t>往回看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261872"/>
            <a:ext cx="6400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寫實微距 × 剖面資訊圖 ／ 四道關卡＝整組方案 ／ 扛：雙重過濾・大流量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0" y="822960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350" b="1">
                <a:solidFill>
                  <a:srgbClr val="EC6C00"/>
                </a:solidFill>
                <a:latin typeface="Avenir Next Condensed"/>
                <a:ea typeface="Avenir Next Condensed"/>
              </a:rPr>
              <a:t>30" · 16:9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216152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痛點 SC.01–03　→　商品解法 SC.04–07　→　尾卡 SC.08</a:t>
            </a:r>
          </a:p>
        </p:txBody>
      </p:sp>
      <p:pic>
        <p:nvPicPr>
          <p:cNvPr id="8" name="Picture 7" descr="mg01p-sc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627632"/>
            <a:ext cx="2514600" cy="1414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00:00—03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寫實微距：刷不掉的水垢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看得到，清不到</a:t>
            </a:r>
          </a:p>
        </p:txBody>
      </p:sp>
      <p:pic>
        <p:nvPicPr>
          <p:cNvPr id="13" name="Picture 12" descr="mg01p-sc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1627632"/>
            <a:ext cx="2514600" cy="14144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0156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00:03—06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156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玻璃、馬桶、龍頭都刷不掉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無字卡　三種刷洗聲疊加</a:t>
            </a:r>
          </a:p>
        </p:txBody>
      </p:sp>
      <p:pic>
        <p:nvPicPr>
          <p:cNvPr id="18" name="Picture 17" descr="mg01p-sc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1627632"/>
            <a:ext cx="2514600" cy="14144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3620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060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00:06—10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620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管內實拍 → 轉成剖面圖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3620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你刷的，是它留下的</a:t>
            </a:r>
          </a:p>
        </p:txBody>
      </p:sp>
      <p:pic>
        <p:nvPicPr>
          <p:cNvPr id="23" name="Picture 22" descr="mg01-sc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848" y="1627632"/>
            <a:ext cx="2514600" cy="141446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7084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8524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00:10—13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84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家戶進水點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7084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它從這裡進來　進出管 1 吋</a:t>
            </a:r>
          </a:p>
        </p:txBody>
      </p:sp>
      <p:pic>
        <p:nvPicPr>
          <p:cNvPr id="28" name="Picture 27" descr="mg01-sc0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4041648"/>
            <a:ext cx="2514600" cy="141446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6692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132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00:13—18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四道依序接上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40μm → 5μm → 離子交換 → 1μm</a:t>
            </a:r>
          </a:p>
        </p:txBody>
      </p:sp>
      <p:pic>
        <p:nvPicPr>
          <p:cNvPr id="33" name="Picture 32" descr="mg01-pro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568" y="4041648"/>
            <a:ext cx="2514600" cy="14144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0156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1596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00:18—22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0156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商品定格：三台實機（官方產品照）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0156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前置過濾 → 全戶淨化 → 智能軟化</a:t>
            </a:r>
          </a:p>
        </p:txBody>
      </p:sp>
      <p:pic>
        <p:nvPicPr>
          <p:cNvPr id="38" name="Picture 37" descr="mg01v-guard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6208" y="4041648"/>
            <a:ext cx="2514600" cy="14144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23620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5060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00:22—26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620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管家接上總水路，三個出水口同時乾淨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620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水垢不是用刷的，是用擋的</a:t>
            </a:r>
          </a:p>
        </p:txBody>
      </p:sp>
      <p:pic>
        <p:nvPicPr>
          <p:cNvPr id="43" name="Picture 42" descr="mg01-ec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0848" y="4041648"/>
            <a:ext cx="2514600" cy="141446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07084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8524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00:26—30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7084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尾卡（後製，不生成）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你用水，我擋垢。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髒的地方用拍的，擋的地方用畫的；SC.06 的商品定格掛貴司官方產品照，機型零誤差。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MG—02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6400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D2A"/>
                </a:solidFill>
                <a:latin typeface="Noto Sans TC"/>
                <a:ea typeface="Noto Sans TC"/>
              </a:rPr>
              <a:t>彰化的水，是基隆的五倍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261872"/>
            <a:ext cx="6400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等角紙板地形 Isometric Paper Terrain ／ 主打：智能軟水機 ／ 扛：再生省水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0" y="822960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350" b="1">
                <a:solidFill>
                  <a:srgbClr val="EC6C00"/>
                </a:solidFill>
                <a:latin typeface="Avenir Next Condensed"/>
                <a:ea typeface="Avenir Next Condensed"/>
              </a:rPr>
              <a:t>30" · 9:16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216152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痛點 SC.01–04　→　商品解法 SC.05–07　→　尾卡 SC.08–09</a:t>
            </a:r>
          </a:p>
        </p:txBody>
      </p:sp>
      <p:pic>
        <p:nvPicPr>
          <p:cNvPr id="8" name="Picture 7" descr="mg02t-sc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627632"/>
            <a:ext cx="2514600" cy="1414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00:00—03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水滴落在素紙板，擊出階梯波紋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無字卡　一聲水滴</a:t>
            </a:r>
          </a:p>
        </p:txBody>
      </p:sp>
      <p:pic>
        <p:nvPicPr>
          <p:cNvPr id="13" name="Picture 12" descr="mg02t-sc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1627632"/>
            <a:ext cx="2514600" cy="14144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0156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00:03—07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156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素色台灣，還沒上色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「高雄的水質真不是蓋的」</a:t>
            </a:r>
          </a:p>
        </p:txBody>
      </p:sp>
      <p:pic>
        <p:nvPicPr>
          <p:cNvPr id="18" name="Picture 17" descr="mg02t-sc03-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1627632"/>
            <a:ext cx="2514600" cy="14144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3620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SC.03–04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060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00:07—13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620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色階掃過，彰化長出一座山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3620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最硬的水，不在南部　282 ／ 57.3</a:t>
            </a:r>
          </a:p>
        </p:txBody>
      </p:sp>
      <p:pic>
        <p:nvPicPr>
          <p:cNvPr id="23" name="Picture 22" descr="mg02-pro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848" y="1627632"/>
            <a:ext cx="2514600" cy="141446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7084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8524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00:13—17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84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商品定格：主打機實拍（官方產品照）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7084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全戶智能軟水機　2T ／ 3T</a:t>
            </a:r>
          </a:p>
        </p:txBody>
      </p:sp>
      <p:pic>
        <p:nvPicPr>
          <p:cNvPr id="28" name="Picture 27" descr="mg02t-sc0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4041648"/>
            <a:ext cx="2514600" cy="141446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6692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132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00:17—21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管家把這台裝上，山一層層被蓋平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裝一台，硬度就降下來</a:t>
            </a:r>
          </a:p>
        </p:txBody>
      </p:sp>
      <p:pic>
        <p:nvPicPr>
          <p:cNvPr id="33" name="Picture 32" descr="mg02t-sc05-0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568" y="4041648"/>
            <a:ext cx="2514600" cy="14144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0156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1596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00:21—25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0156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一格＝一個人洗一次澡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0156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再生一次只要 95 公升</a:t>
            </a:r>
          </a:p>
        </p:txBody>
      </p:sp>
      <p:pic>
        <p:nvPicPr>
          <p:cNvPr id="38" name="Picture 37" descr="mg02t-sc0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6208" y="4041648"/>
            <a:ext cx="2514600" cy="14144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23620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5060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00:25—27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620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山消失，全島均一藍綠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620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先查你家的水</a:t>
            </a:r>
          </a:p>
        </p:txBody>
      </p:sp>
      <p:pic>
        <p:nvPicPr>
          <p:cNvPr id="43" name="Picture 42" descr="mg02-ec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0848" y="4041648"/>
            <a:ext cx="2514600" cy="141446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07084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SC.09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8524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00:27—30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7084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尾卡（後製，不生成）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你用水，我擋垢。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先讓社群原話開場，再被官方數據推翻；SC.05 從紙板切到實機——紙板是比喻，機器是真的。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60020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600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MG—03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6400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0B1D2A"/>
                </a:solidFill>
                <a:latin typeface="Noto Sans TC"/>
                <a:ea typeface="Noto Sans TC"/>
              </a:rPr>
              <a:t>媽，不用再去加水站了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261872"/>
            <a:ext cx="64008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黏土定格 Claymation ／ 形象片：到府服務與耗材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0" y="822960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350" b="1">
                <a:solidFill>
                  <a:srgbClr val="EC6C00"/>
                </a:solidFill>
                <a:latin typeface="Avenir Next Condensed"/>
                <a:ea typeface="Avenir Next Condensed"/>
              </a:rPr>
              <a:t>30" · 16:9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1216152"/>
            <a:ext cx="4828032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痛點 SC.01–05　→　商品解法 SC.06　→　尾卡 SC.07–08</a:t>
            </a:r>
          </a:p>
        </p:txBody>
      </p:sp>
      <p:pic>
        <p:nvPicPr>
          <p:cNvPr id="8" name="Picture 7" descr="mg03-sc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627632"/>
            <a:ext cx="2514600" cy="14144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00:00—04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清晨五點四十，加水站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無字卡　投幣聲、水流聲</a:t>
            </a:r>
          </a:p>
        </p:txBody>
      </p:sp>
      <p:pic>
        <p:nvPicPr>
          <p:cNvPr id="13" name="Picture 12" descr="mg03-sc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568" y="1627632"/>
            <a:ext cx="2514600" cy="14144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0156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00:04—08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0156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老公寓樓梯間，中間換手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156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無字卡　腳步與水桶晃動</a:t>
            </a:r>
          </a:p>
        </p:txBody>
      </p:sp>
      <p:pic>
        <p:nvPicPr>
          <p:cNvPr id="18" name="Picture 17" descr="mg03-sc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1627632"/>
            <a:ext cx="2514600" cy="14144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3620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5060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00:08—12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3620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微距，壺內一圈白垢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3620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她搬了二十年</a:t>
            </a:r>
          </a:p>
        </p:txBody>
      </p:sp>
      <p:pic>
        <p:nvPicPr>
          <p:cNvPr id="23" name="Picture 22" descr="mg03-sc0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848" y="1627632"/>
            <a:ext cx="2514600" cy="141446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070848" y="3087814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85248" y="3087814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00:12—16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70848" y="3316414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餐桌，兩人不同框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70848" y="3545014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「家裡的煮完水垢多。」</a:t>
            </a:r>
          </a:p>
        </p:txBody>
      </p:sp>
      <p:pic>
        <p:nvPicPr>
          <p:cNvPr id="28" name="Picture 27" descr="mg03-sc0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" y="4041648"/>
            <a:ext cx="2514600" cy="141446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6692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132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00:16—20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女兒抬頭，全片轉折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她只是沒有別的辦法</a:t>
            </a:r>
          </a:p>
        </p:txBody>
      </p:sp>
      <p:pic>
        <p:nvPicPr>
          <p:cNvPr id="33" name="Picture 32" descr="mg03-sc0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568" y="4041648"/>
            <a:ext cx="2514600" cy="1414462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0156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1596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00:20—23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0156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後陽台，特力屋管家到府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0156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免費到府丈量　賀眾工程師安裝</a:t>
            </a:r>
          </a:p>
        </p:txBody>
      </p:sp>
      <p:pic>
        <p:nvPicPr>
          <p:cNvPr id="38" name="Picture 37" descr="mg03-sc0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6208" y="4041648"/>
            <a:ext cx="2514600" cy="141446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23620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5060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00:23—27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620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同一機位，後座空了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3620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現在一個月一包鹽</a:t>
            </a:r>
          </a:p>
        </p:txBody>
      </p:sp>
      <p:pic>
        <p:nvPicPr>
          <p:cNvPr id="43" name="Picture 42" descr="mg03-ec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0848" y="4041648"/>
            <a:ext cx="2514600" cy="141446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070848" y="5501830"/>
            <a:ext cx="9144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EC6C00"/>
                </a:solidFill>
                <a:latin typeface="Avenir Next Condensed"/>
                <a:ea typeface="Avenir Next Condensed"/>
              </a:rPr>
              <a:t>SC.08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85248" y="5501830"/>
            <a:ext cx="16002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Avenir Next Condensed"/>
                <a:ea typeface="Avenir Next Condensed"/>
              </a:rPr>
              <a:t>00:27—30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70848" y="5730430"/>
            <a:ext cx="251460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尾卡（已做過，沿用）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5959030"/>
            <a:ext cx="2514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>
                <a:solidFill>
                  <a:srgbClr val="0B1D2A"/>
                </a:solidFill>
                <a:latin typeface="Noto Sans TC"/>
                <a:ea typeface="Noto Sans TC"/>
              </a:rPr>
              <a:t>你用水，我擋垢。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產品只出現兩秒。這支賣的不是設備，是「有人可以找」。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2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05740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20" b="1">
                <a:solidFill>
                  <a:srgbClr val="FFD9A8"/>
                </a:solidFill>
                <a:latin typeface="Avenir Next Condensed"/>
                <a:ea typeface="Avenir Next Condensed"/>
              </a:rPr>
              <a:t>CHAPTER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8660" y="2362200"/>
            <a:ext cx="1115568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360" b="1">
                <a:solidFill>
                  <a:srgbClr val="FFFFFF"/>
                </a:solidFill>
                <a:latin typeface="Avenir Next Condensed"/>
                <a:ea typeface="Avenir Next Condensed"/>
              </a:rPr>
              <a:t>Loop Engineer.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02336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E9D9BF"/>
                </a:solidFill>
                <a:latin typeface="Noto Sans TC"/>
                <a:ea typeface="Noto Sans TC"/>
              </a:rPr>
              <a:t>剛剛那三支片，都是同一位 Loop Engineer 做的。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0072" y="4846320"/>
            <a:ext cx="20116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80000"/>
              </a:lnSpc>
            </a:pPr>
            <a:r>
              <a:rPr sz="13700" b="0">
                <a:solidFill>
                  <a:srgbClr val="3C200D"/>
                </a:solidFill>
                <a:latin typeface="Avenir Next Condensed"/>
                <a:ea typeface="Avenir Next Condensed"/>
              </a:rPr>
              <a:t>05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7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6680" y="6187440"/>
            <a:ext cx="11978640" cy="5638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6347460"/>
            <a:ext cx="60960" cy="243840"/>
          </a:xfrm>
          <a:prstGeom prst="rect">
            <a:avLst/>
          </a:prstGeom>
          <a:solidFill>
            <a:srgbClr val="FFD9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5320" y="6187440"/>
            <a:ext cx="10972800" cy="563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</a:rPr>
              <a:t>不是一個 AI 工具，是一套會學習的製作流程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19" b="0">
                <a:solidFill>
                  <a:srgbClr val="FFE0C4"/>
                </a:solidFill>
                <a:latin typeface="Avenir Next Condensed"/>
                <a:ea typeface="Avenir Next Condensed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66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751320"/>
            <a:ext cx="12191695" cy="1066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6680" cy="685800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2085015" y="0"/>
            <a:ext cx="106680" cy="685800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6720" y="350520"/>
            <a:ext cx="1243584" cy="266700"/>
          </a:xfrm>
          <a:prstGeom prst="roundRect">
            <a:avLst>
              <a:gd name="adj" fmla="val 50000"/>
            </a:avLst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6720" y="350520"/>
            <a:ext cx="1243584" cy="266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0" b="1">
                <a:solidFill>
                  <a:srgbClr val="FFFFFF"/>
                </a:solidFill>
                <a:latin typeface="Noto Sans TC"/>
                <a:ea typeface="Noto Sans TC"/>
              </a:rPr>
              <a:t>Loop Engineer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1264" y="350520"/>
            <a:ext cx="2743200" cy="266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40" b="0">
                <a:solidFill>
                  <a:srgbClr val="6E5C52"/>
                </a:solidFill>
                <a:latin typeface="Noto Sans TC"/>
                <a:ea typeface="Noto Sans TC"/>
              </a:rPr>
              <a:t>新角色</a:t>
            </a:r>
          </a:p>
        </p:txBody>
      </p:sp>
      <p:sp>
        <p:nvSpPr>
          <p:cNvPr id="13" name="Oval 12"/>
          <p:cNvSpPr/>
          <p:nvPr/>
        </p:nvSpPr>
        <p:spPr>
          <a:xfrm>
            <a:off x="7236714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58634" y="365760"/>
            <a:ext cx="1042873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Listening</a:t>
            </a:r>
          </a:p>
        </p:txBody>
      </p:sp>
      <p:sp>
        <p:nvSpPr>
          <p:cNvPr id="15" name="Oval 14"/>
          <p:cNvSpPr/>
          <p:nvPr/>
        </p:nvSpPr>
        <p:spPr>
          <a:xfrm>
            <a:off x="8157667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587" y="365760"/>
            <a:ext cx="882243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Culture</a:t>
            </a:r>
          </a:p>
        </p:txBody>
      </p:sp>
      <p:sp>
        <p:nvSpPr>
          <p:cNvPr id="17" name="Oval 16"/>
          <p:cNvSpPr/>
          <p:nvPr/>
        </p:nvSpPr>
        <p:spPr>
          <a:xfrm>
            <a:off x="8917990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39910" y="365760"/>
            <a:ext cx="962558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Strategy</a:t>
            </a:r>
          </a:p>
        </p:txBody>
      </p:sp>
      <p:sp>
        <p:nvSpPr>
          <p:cNvPr id="19" name="Oval 18"/>
          <p:cNvSpPr/>
          <p:nvPr/>
        </p:nvSpPr>
        <p:spPr>
          <a:xfrm>
            <a:off x="9758629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880549" y="365760"/>
            <a:ext cx="962558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Creative</a:t>
            </a:r>
          </a:p>
        </p:txBody>
      </p:sp>
      <p:sp>
        <p:nvSpPr>
          <p:cNvPr id="21" name="Oval 20"/>
          <p:cNvSpPr/>
          <p:nvPr/>
        </p:nvSpPr>
        <p:spPr>
          <a:xfrm>
            <a:off x="10599267" y="426720"/>
            <a:ext cx="76200" cy="76200"/>
          </a:xfrm>
          <a:prstGeom prst="ellipse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21187" y="365760"/>
            <a:ext cx="13641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EC6C00"/>
                </a:solidFill>
                <a:latin typeface="Noto Sans TC"/>
                <a:ea typeface="Noto Sans TC"/>
              </a:rPr>
              <a:t>Loop Engineer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" y="731520"/>
            <a:ext cx="11338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880" b="1">
                <a:solidFill>
                  <a:srgbClr val="2A1A16"/>
                </a:solidFill>
                <a:latin typeface="Noto Sans TC"/>
                <a:ea typeface="Noto Sans TC"/>
              </a:rPr>
              <a:t>Loop Engineer：一個會看社群、懂台灣、會導演的 agent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67200" y="2286000"/>
            <a:ext cx="3657600" cy="2286000"/>
          </a:xfrm>
          <a:prstGeom prst="roundRect">
            <a:avLst>
              <a:gd name="adj" fmla="val 8000"/>
            </a:avLst>
          </a:prstGeom>
          <a:solidFill>
            <a:srgbClr val="1B1210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67200" y="2758440"/>
            <a:ext cx="3657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D9A8"/>
                </a:solidFill>
                <a:latin typeface="Avenir Next Condensed"/>
                <a:ea typeface="Avenir Next Condensed"/>
              </a:rPr>
              <a:t>AGENT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3048000"/>
            <a:ext cx="3657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880" b="1">
                <a:solidFill>
                  <a:srgbClr val="FFFFFF"/>
                </a:solidFill>
                <a:latin typeface="Noto Sans TC"/>
                <a:ea typeface="Noto Sans TC"/>
              </a:rPr>
              <a:t>Loop Engineer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3581400"/>
            <a:ext cx="3657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45000"/>
              </a:lnSpc>
            </a:pPr>
            <a:r>
              <a:rPr sz="1260" b="0">
                <a:solidFill>
                  <a:srgbClr val="CDBBA4"/>
                </a:solidFill>
                <a:latin typeface="Noto Sans TC"/>
                <a:ea typeface="Noto Sans TC"/>
              </a:rPr>
              <a:t>每一支片都從洞察開始</a:t>
            </a:r>
          </a:p>
          <a:p>
            <a:pPr algn="ctr">
              <a:lnSpc>
                <a:spcPct val="145000"/>
              </a:lnSpc>
            </a:pPr>
            <a:r>
              <a:rPr sz="1260" b="0">
                <a:solidFill>
                  <a:srgbClr val="CDBBA4"/>
                </a:solidFill>
                <a:latin typeface="Noto Sans TC"/>
                <a:ea typeface="Noto Sans TC"/>
              </a:rPr>
              <a:t>每一格都經過 QA 才交出去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6720" y="1676400"/>
            <a:ext cx="3429000" cy="1158240"/>
          </a:xfrm>
          <a:prstGeom prst="roundRect">
            <a:avLst>
              <a:gd name="adj" fmla="val 11842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1813559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EC6C00"/>
                </a:solidFill>
                <a:latin typeface="Noto Sans TC"/>
                <a:ea typeface="Noto Sans TC"/>
              </a:rPr>
              <a:t>① 優質內容洞察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2103120"/>
            <a:ext cx="3063240" cy="624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Pandora 即時社群資料，找出互動最高的真實貼文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6720" y="3048000"/>
            <a:ext cx="3429000" cy="1158240"/>
          </a:xfrm>
          <a:prstGeom prst="roundRect">
            <a:avLst>
              <a:gd name="adj" fmla="val 11842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09600" y="318516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EC6C00"/>
                </a:solidFill>
                <a:latin typeface="Noto Sans TC"/>
                <a:ea typeface="Noto Sans TC"/>
              </a:rPr>
              <a:t>② 台灣獨有洞察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3474720"/>
            <a:ext cx="3063240" cy="624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在地文化庫：加水站的水桶、鹽酸刷水垢、南部硬水共識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6720" y="4419600"/>
            <a:ext cx="3429000" cy="88392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9600" y="455676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EC6C00"/>
                </a:solidFill>
                <a:latin typeface="Noto Sans TC"/>
                <a:ea typeface="Noto Sans TC"/>
              </a:rPr>
              <a:t>③ Pandora 技術學習優化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4846320"/>
            <a:ext cx="3063240" cy="350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每一版的回饋都回寫成規則，下一支片不再犯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336280" y="1981199"/>
            <a:ext cx="3429000" cy="1158240"/>
          </a:xfrm>
          <a:prstGeom prst="roundRect">
            <a:avLst>
              <a:gd name="adj" fmla="val 11842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19160" y="211836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EC6C00"/>
                </a:solidFill>
                <a:latin typeface="Noto Sans TC"/>
                <a:ea typeface="Noto Sans TC"/>
              </a:rPr>
              <a:t>④ 獨有方法論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19160" y="2407920"/>
            <a:ext cx="3063240" cy="624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GATE A 對白 → GATE B 分鏡 → GATE C animatic，三道關卡才開拍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336280" y="3581400"/>
            <a:ext cx="3429000" cy="1158240"/>
          </a:xfrm>
          <a:prstGeom prst="roundRect">
            <a:avLst>
              <a:gd name="adj" fmla="val 11842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19160" y="371856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EC6C00"/>
                </a:solidFill>
                <a:latin typeface="Noto Sans TC"/>
                <a:ea typeface="Noto Sans TC"/>
              </a:rPr>
              <a:t>⑤ 硬體技術背景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19160" y="4008119"/>
            <a:ext cx="3063240" cy="624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本機剪輯、語音辨識、混音與抽幀 QA，都在同一台電腦上完成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7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6680" y="6187440"/>
            <a:ext cx="11978640" cy="5638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6347460"/>
            <a:ext cx="60960" cy="243840"/>
          </a:xfrm>
          <a:prstGeom prst="rect">
            <a:avLst/>
          </a:prstGeom>
          <a:solidFill>
            <a:srgbClr val="FFD9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5320" y="6187440"/>
            <a:ext cx="10972800" cy="563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Noto Sans TC"/>
                <a:ea typeface="Noto Sans TC"/>
              </a:rPr>
              <a:t>本案已經走完前五道，MG-03 更已經是成片——所以這三支是兩週，不是五週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46520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19" b="0">
                <a:solidFill>
                  <a:srgbClr val="FFE0C4"/>
                </a:solidFill>
                <a:latin typeface="Avenir Next Condensed"/>
                <a:ea typeface="Avenir Next Condensed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66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6751320"/>
            <a:ext cx="12191695" cy="10668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6680" cy="685800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2085015" y="0"/>
            <a:ext cx="106680" cy="6858000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6720" y="350520"/>
            <a:ext cx="1243584" cy="266700"/>
          </a:xfrm>
          <a:prstGeom prst="roundRect">
            <a:avLst>
              <a:gd name="adj" fmla="val 50000"/>
            </a:avLst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6720" y="350520"/>
            <a:ext cx="1243584" cy="266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0" b="1">
                <a:solidFill>
                  <a:srgbClr val="FFFFFF"/>
                </a:solidFill>
                <a:latin typeface="Noto Sans TC"/>
                <a:ea typeface="Noto Sans TC"/>
              </a:rPr>
              <a:t>Loop Engineer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1264" y="350520"/>
            <a:ext cx="2743200" cy="266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40" b="0">
                <a:solidFill>
                  <a:srgbClr val="6E5C52"/>
                </a:solidFill>
                <a:latin typeface="Noto Sans TC"/>
                <a:ea typeface="Noto Sans TC"/>
              </a:rPr>
              <a:t>Workflow</a:t>
            </a:r>
          </a:p>
        </p:txBody>
      </p:sp>
      <p:sp>
        <p:nvSpPr>
          <p:cNvPr id="13" name="Oval 12"/>
          <p:cNvSpPr/>
          <p:nvPr/>
        </p:nvSpPr>
        <p:spPr>
          <a:xfrm>
            <a:off x="7236714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58634" y="365760"/>
            <a:ext cx="1042873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Listening</a:t>
            </a:r>
          </a:p>
        </p:txBody>
      </p:sp>
      <p:sp>
        <p:nvSpPr>
          <p:cNvPr id="15" name="Oval 14"/>
          <p:cNvSpPr/>
          <p:nvPr/>
        </p:nvSpPr>
        <p:spPr>
          <a:xfrm>
            <a:off x="8157667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587" y="365760"/>
            <a:ext cx="882243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Culture</a:t>
            </a:r>
          </a:p>
        </p:txBody>
      </p:sp>
      <p:sp>
        <p:nvSpPr>
          <p:cNvPr id="17" name="Oval 16"/>
          <p:cNvSpPr/>
          <p:nvPr/>
        </p:nvSpPr>
        <p:spPr>
          <a:xfrm>
            <a:off x="8917990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39910" y="365760"/>
            <a:ext cx="962558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Strategy</a:t>
            </a:r>
          </a:p>
        </p:txBody>
      </p:sp>
      <p:sp>
        <p:nvSpPr>
          <p:cNvPr id="19" name="Oval 18"/>
          <p:cNvSpPr/>
          <p:nvPr/>
        </p:nvSpPr>
        <p:spPr>
          <a:xfrm>
            <a:off x="9758629" y="426720"/>
            <a:ext cx="76200" cy="76200"/>
          </a:xfrm>
          <a:prstGeom prst="ellipse">
            <a:avLst/>
          </a:prstGeom>
          <a:noFill/>
          <a:ln w="17780">
            <a:solidFill>
              <a:srgbClr val="B9A5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880549" y="365760"/>
            <a:ext cx="962558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B9A58C"/>
                </a:solidFill>
                <a:latin typeface="Noto Sans TC"/>
                <a:ea typeface="Noto Sans TC"/>
              </a:rPr>
              <a:t>Creative</a:t>
            </a:r>
          </a:p>
        </p:txBody>
      </p:sp>
      <p:sp>
        <p:nvSpPr>
          <p:cNvPr id="21" name="Oval 20"/>
          <p:cNvSpPr/>
          <p:nvPr/>
        </p:nvSpPr>
        <p:spPr>
          <a:xfrm>
            <a:off x="10599267" y="426720"/>
            <a:ext cx="76200" cy="76200"/>
          </a:xfrm>
          <a:prstGeom prst="ellipse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21187" y="365760"/>
            <a:ext cx="1364132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1">
                <a:solidFill>
                  <a:srgbClr val="EC6C00"/>
                </a:solidFill>
                <a:latin typeface="Noto Sans TC"/>
                <a:ea typeface="Noto Sans TC"/>
              </a:rPr>
              <a:t>Loop Engineer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720" y="731520"/>
            <a:ext cx="11338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880" b="1">
                <a:solidFill>
                  <a:srgbClr val="2A1A16"/>
                </a:solidFill>
                <a:latin typeface="Noto Sans TC"/>
                <a:ea typeface="Noto Sans TC"/>
              </a:rPr>
              <a:t>每一支片，都走過這八道關卡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6720" y="144780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9120" y="156972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4879" y="156972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洞察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9120" y="195072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Pandora 社群實測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找出一個看得到的生活畫面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91840" y="144780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44240" y="156972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10000" y="156972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對白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44240" y="195072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GATE A：台詞定稿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TTS 量時長、beat sheet 鎖秒數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56960" y="144780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09360" y="156972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5120" y="156972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分鏡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195072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GATE B：9–14 格審圖板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Styleframe 定畫風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22080" y="144780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74480" y="156972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40240" y="156972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定裝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74480" y="195072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每個角色做三視圖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全片同一張臉、同一個家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6720" y="294132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79120" y="306324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44879" y="306324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animatic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9120" y="344424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GATE C：分鏡＋對白＋音效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切點對齊配樂拍點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291840" y="294132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444240" y="306324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10000" y="306324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生成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444240" y="344424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Nano Banana Pro、Veo 3.1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Seedance 2.0 依鏡挑模型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156960" y="294132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09360" y="306324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Avenir Next Condensed"/>
                <a:ea typeface="Avenir Next Condensed"/>
              </a:rPr>
              <a:t>07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75120" y="306324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EC6C00"/>
                </a:solidFill>
                <a:latin typeface="Noto Sans TC"/>
                <a:ea typeface="Noto Sans TC"/>
              </a:rPr>
              <a:t>聲音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09360" y="344424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配音、對嘴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6E5C52"/>
                </a:solidFill>
                <a:latin typeface="Noto Sans TC"/>
                <a:ea typeface="Noto Sans TC"/>
              </a:rPr>
              <a:t>配樂避讓人聲、−14 LUFS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022080" y="2941320"/>
            <a:ext cx="2743200" cy="1371600"/>
          </a:xfrm>
          <a:prstGeom prst="roundRect">
            <a:avLst>
              <a:gd name="adj" fmla="val 10000"/>
            </a:avLst>
          </a:prstGeom>
          <a:solidFill>
            <a:srgbClr val="1B1210"/>
          </a:solidFill>
          <a:ln>
            <a:noFill/>
          </a:ln>
          <a:effectLst>
            <a:outerShdw blurRad="228600" dist="76200" dir="5400000" rotWithShape="0">
              <a:srgbClr val="2A1A16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174480" y="3063240"/>
            <a:ext cx="42062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FFD9A8"/>
                </a:solidFill>
                <a:latin typeface="Avenir Next Condensed"/>
                <a:ea typeface="Avenir Next Condensed"/>
              </a:rPr>
              <a:t>08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40240" y="3063240"/>
            <a:ext cx="2072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20" b="1">
                <a:solidFill>
                  <a:srgbClr val="FFD9A8"/>
                </a:solidFill>
                <a:latin typeface="Noto Sans TC"/>
                <a:ea typeface="Noto Sans TC"/>
              </a:rPr>
              <a:t>QA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74480" y="3444240"/>
            <a:ext cx="24384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0">
                <a:solidFill>
                  <a:srgbClr val="CDBBA4"/>
                </a:solidFill>
                <a:latin typeface="Noto Sans TC"/>
                <a:ea typeface="Noto Sans TC"/>
              </a:rPr>
              <a:t>逐鏡抽幀、語音轉文字核對</a:t>
            </a:r>
          </a:p>
          <a:p>
            <a:pPr algn="l">
              <a:lnSpc>
                <a:spcPct val="135000"/>
              </a:lnSpc>
            </a:pPr>
            <a:r>
              <a:rPr sz="1200" b="0">
                <a:solidFill>
                  <a:srgbClr val="CDBBA4"/>
                </a:solidFill>
                <a:latin typeface="Noto Sans TC"/>
                <a:ea typeface="Noto Sans TC"/>
              </a:rPr>
              <a:t>不合格就重生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26720" y="4495800"/>
            <a:ext cx="5608320" cy="533400"/>
          </a:xfrm>
          <a:prstGeom prst="roundRect">
            <a:avLst>
              <a:gd name="adj" fmla="val 17142"/>
            </a:avLst>
          </a:prstGeom>
          <a:solidFill>
            <a:srgbClr val="FDE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63880" y="4495800"/>
            <a:ext cx="914400" cy="533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EC6C00"/>
                </a:solidFill>
                <a:latin typeface="Avenir Next Condensed"/>
                <a:ea typeface="Avenir Next Condensed"/>
              </a:rPr>
              <a:t>MG-01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371600" y="4495800"/>
            <a:ext cx="4526279" cy="533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2A1A16"/>
                </a:solidFill>
                <a:latin typeface="Noto Sans TC"/>
                <a:ea typeface="Noto Sans TC"/>
              </a:rPr>
              <a:t>四道關卡一鏡到底會讓設備亂消失，拆成一道一個 shot 才穩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156960" y="4495800"/>
            <a:ext cx="5608320" cy="533400"/>
          </a:xfrm>
          <a:prstGeom prst="roundRect">
            <a:avLst>
              <a:gd name="adj" fmla="val 17142"/>
            </a:avLst>
          </a:prstGeom>
          <a:solidFill>
            <a:srgbClr val="FDE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294120" y="4495800"/>
            <a:ext cx="914400" cy="533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EC6C00"/>
                </a:solidFill>
                <a:latin typeface="Avenir Next Condensed"/>
                <a:ea typeface="Avenir Next Condensed"/>
              </a:rPr>
              <a:t>MG-03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01840" y="4495800"/>
            <a:ext cx="4526279" cy="533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2A1A16"/>
                </a:solidFill>
                <a:latin typeface="Noto Sans TC"/>
                <a:ea typeface="Noto Sans TC"/>
              </a:rPr>
              <a:t>黏土鎖鏡、單一角色一次過，SC.05 那 0.8 秒的停頓撐得住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6720" y="5935980"/>
            <a:ext cx="9144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19" b="0">
                <a:solidFill>
                  <a:srgbClr val="9C8874"/>
                </a:solidFill>
                <a:latin typeface="Noto Sans TC"/>
                <a:ea typeface="Noto Sans TC"/>
              </a:rPr>
              <a:t>紀錄來源：本案 animatic 與動態測試（2026-10-27）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09728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報價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訂越久，單支越便宜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以下均為未稅。一支＝30 秒短影音，含 16:9 與 9:16 兩個主版比例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755648"/>
            <a:ext cx="3471976" cy="2468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55648"/>
            <a:ext cx="3471976" cy="64008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92024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8F857C"/>
                </a:solidFill>
                <a:latin typeface="Noto Sans TC"/>
                <a:ea typeface="Noto Sans TC"/>
              </a:rPr>
              <a:t>月訂．季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194560"/>
            <a:ext cx="29233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4 支／月 × 3 個月＝12 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523744"/>
            <a:ext cx="295991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0B1D2A"/>
                </a:solidFill>
                <a:latin typeface="Avenir Next Condensed"/>
                <a:ea typeface="Avenir Next Condensed"/>
              </a:rPr>
              <a:t>42,000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73552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／支（未稅）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7" y="3566160"/>
            <a:ext cx="2923336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657600"/>
            <a:ext cx="29233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總計 504,000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93192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8F857C"/>
                </a:solidFill>
                <a:latin typeface="Noto Sans TC"/>
                <a:ea typeface="Noto Sans TC"/>
              </a:rPr>
              <a:t>入門門檻最低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58944" y="1755648"/>
            <a:ext cx="3471976" cy="2468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58944" y="1755648"/>
            <a:ext cx="3471976" cy="64008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33264" y="192024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8F857C"/>
                </a:solidFill>
                <a:latin typeface="Noto Sans TC"/>
                <a:ea typeface="Noto Sans TC"/>
              </a:rPr>
              <a:t>月訂．半年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3264" y="2194560"/>
            <a:ext cx="29233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4 支／月 × 6 個月＝24 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6688" y="2523744"/>
            <a:ext cx="295991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0B1D2A"/>
                </a:solidFill>
                <a:latin typeface="Avenir Next Condensed"/>
                <a:ea typeface="Avenir Next Condensed"/>
              </a:rPr>
              <a:t>36,000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3264" y="3273552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／支（未稅）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33264" y="3566160"/>
            <a:ext cx="2923336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33264" y="3657600"/>
            <a:ext cx="29233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總計 864,000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33264" y="393192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8F857C"/>
                </a:solidFill>
                <a:latin typeface="Noto Sans TC"/>
                <a:ea typeface="Noto Sans TC"/>
              </a:rPr>
              <a:t>比季訂省 14%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50961" y="1755648"/>
            <a:ext cx="3471976" cy="2468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50961" y="1755648"/>
            <a:ext cx="3471976" cy="64008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25281" y="192024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EC6C00"/>
                </a:solidFill>
                <a:latin typeface="Noto Sans TC"/>
                <a:ea typeface="Noto Sans TC"/>
              </a:rPr>
              <a:t>月訂．滿 30 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5281" y="2194560"/>
            <a:ext cx="2923336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4 支／月，承諾滿 30 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8705" y="2523744"/>
            <a:ext cx="2959912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EC6C00"/>
                </a:solidFill>
                <a:latin typeface="Avenir Next Condensed"/>
                <a:ea typeface="Avenir Next Condensed"/>
              </a:rPr>
              <a:t>30,000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25281" y="3273552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8F857C"/>
                </a:solidFill>
                <a:latin typeface="Noto Sans TC"/>
                <a:ea typeface="Noto Sans TC"/>
              </a:rPr>
              <a:t>／支（未稅）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425281" y="3566160"/>
            <a:ext cx="2923336" cy="10972"/>
          </a:xfrm>
          <a:prstGeom prst="rect">
            <a:avLst/>
          </a:prstGeom>
          <a:solidFill>
            <a:srgbClr val="C6D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25281" y="3657600"/>
            <a:ext cx="2923336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B1D2A"/>
                </a:solidFill>
                <a:latin typeface="Noto Sans TC"/>
                <a:ea typeface="Noto Sans TC"/>
              </a:rPr>
              <a:t>總計 900,000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25281" y="3931920"/>
            <a:ext cx="292333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C6C00"/>
                </a:solidFill>
                <a:latin typeface="Noto Sans TC"/>
                <a:ea typeface="Noto Sans TC"/>
              </a:rPr>
              <a:t>只多 36,000，多拿 6 支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6928" y="4443984"/>
            <a:ext cx="11055096" cy="1627632"/>
          </a:xfrm>
          <a:prstGeom prst="rect">
            <a:avLst/>
          </a:prstGeom>
          <a:solidFill>
            <a:srgbClr val="0B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2688" y="4645152"/>
            <a:ext cx="10241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費用怎麼組成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4956048"/>
            <a:ext cx="10332720" cy="406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1">
                <a:solidFill>
                  <a:srgbClr val="FFFFFF"/>
                </a:solidFill>
                <a:latin typeface="Noto Sans TC"/>
                <a:ea typeface="Noto Sans TC"/>
              </a:rPr>
              <a:t>系統月費　＋　內容服務費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2688" y="5490464"/>
            <a:ext cx="10241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8CA6B6"/>
                </a:solidFill>
                <a:latin typeface="Noto Sans TC"/>
                <a:ea typeface="Noto Sans TC"/>
              </a:rPr>
              <a:t>系統月費固定，不隨支數變；服務費隨承諾量往下走。30,000／支是地板價，承諾滿 30 支才拿得到。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每個月固定四支，檔期、角色與視覺規則一次排好——不用每一支都重談一次。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3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365760"/>
            <a:ext cx="1097280" cy="329184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Noto Sans TC"/>
                <a:ea typeface="Noto Sans TC"/>
              </a:rPr>
              <a:t>報價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68096"/>
            <a:ext cx="1078992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00" b="1">
                <a:solidFill>
                  <a:srgbClr val="0B1D2A"/>
                </a:solidFill>
                <a:latin typeface="Noto Sans TC"/>
                <a:ea typeface="Noto Sans TC"/>
              </a:rPr>
              <a:t>月費拆成兩塊：系統在跑，人在調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335024"/>
            <a:ext cx="1078992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兩塊都列進合約；之後要加減支數，只動服務費那一塊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755648"/>
            <a:ext cx="5349240" cy="22311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55648"/>
            <a:ext cx="5349240" cy="64008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7824" y="1938528"/>
            <a:ext cx="47274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固定費用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2212848"/>
            <a:ext cx="472744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系統月費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560320"/>
            <a:ext cx="476402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0B1D2A"/>
                </a:solidFill>
                <a:latin typeface="Avenir Next Condensed"/>
                <a:ea typeface="Avenir Next Condensed"/>
              </a:rPr>
              <a:t>NT$40,000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3035808"/>
            <a:ext cx="47274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／月（未稅）　不隨支數變動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291840"/>
            <a:ext cx="4727448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Pandora 即時社群聆聽與在地文化庫、八道關卡工作流、多模型生成額度與版本紀錄。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73368" y="1755648"/>
            <a:ext cx="5349240" cy="22311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73368" y="1755648"/>
            <a:ext cx="5349240" cy="64008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84264" y="1938528"/>
            <a:ext cx="47274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變動費用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84264" y="2212848"/>
            <a:ext cx="4727448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0B1D2A"/>
                </a:solidFill>
                <a:latin typeface="Noto Sans TC"/>
                <a:ea typeface="Noto Sans TC"/>
              </a:rPr>
              <a:t>內容服務費（人工調教）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7688" y="2560320"/>
            <a:ext cx="476402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0B1D2A"/>
                </a:solidFill>
                <a:latin typeface="Avenir Next Condensed"/>
                <a:ea typeface="Avenir Next Condensed"/>
              </a:rPr>
              <a:t>32,000 → 20,000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84264" y="3035808"/>
            <a:ext cx="47274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／支（未稅）　訂越久越低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4264" y="3291840"/>
            <a:ext cx="4727448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洞察切角、對白、分鏡與 styleframe、角色定裝、animatic、逐鏡挑選、配音混音、逐鏡 QA。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4114800"/>
            <a:ext cx="11055096" cy="1426464"/>
          </a:xfrm>
          <a:prstGeom prst="rect">
            <a:avLst/>
          </a:prstGeom>
          <a:solidFill>
            <a:srgbClr val="0B1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2688" y="4315968"/>
            <a:ext cx="10241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EC6C00"/>
                </a:solidFill>
                <a:latin typeface="Noto Sans TC"/>
                <a:ea typeface="Noto Sans TC"/>
              </a:rPr>
              <a:t>為什麼不一支一支結案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626864"/>
            <a:ext cx="10332720" cy="406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500" b="1">
                <a:solidFill>
                  <a:srgbClr val="FFFFFF"/>
                </a:solidFill>
                <a:latin typeface="Noto Sans TC"/>
                <a:ea typeface="Noto Sans TC"/>
              </a:rPr>
              <a:t>一支一支結，每一支都要重新開始。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5161280"/>
            <a:ext cx="10241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8CA6B6"/>
                </a:solidFill>
                <a:latin typeface="Noto Sans TC"/>
                <a:ea typeface="Noto Sans TC"/>
              </a:rPr>
              <a:t>角色設定、字卡規則、文化庫與 QA 規則都是累積的。綁在月訂裡，第二個月開始就只剩真正要做的工。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632704"/>
            <a:ext cx="11055096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50" b="0">
                <a:solidFill>
                  <a:srgbClr val="8F857C"/>
                </a:solidFill>
                <a:latin typeface="Noto Sans TC"/>
                <a:ea typeface="Noto Sans TC"/>
              </a:rPr>
              <a:t>修改回合：腳本 2 輪／animatic 1 輪／初剪 2 輪／精修 1 輪。授權：數位通路一年。月訂採月結、首月預付，每月交付四支。加購：比例改版 6,000／無聲字幕版 4,000／縣市延伸版 8,000／台語配音 5,000（每支，未稅）。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327648"/>
            <a:ext cx="12188952" cy="530352"/>
          </a:xfrm>
          <a:prstGeom prst="rect">
            <a:avLst/>
          </a:prstGeom>
          <a:solidFill>
            <a:srgbClr val="EC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419088"/>
            <a:ext cx="102412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</a:rPr>
              <a:t>本案這三支，就是第一個月的其中三支。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428232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FFFFFF"/>
                </a:solidFill>
                <a:latin typeface="Avenir Next Condensed"/>
                <a:ea typeface="Avenir Next Condensed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